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7"/>
  </p:notesMasterIdLst>
  <p:sldIdLst>
    <p:sldId id="256" r:id="rId5"/>
    <p:sldId id="312" r:id="rId6"/>
    <p:sldId id="357" r:id="rId7"/>
    <p:sldId id="320" r:id="rId8"/>
    <p:sldId id="364" r:id="rId9"/>
    <p:sldId id="329" r:id="rId10"/>
    <p:sldId id="360" r:id="rId11"/>
    <p:sldId id="363" r:id="rId12"/>
    <p:sldId id="367" r:id="rId13"/>
    <p:sldId id="368" r:id="rId14"/>
    <p:sldId id="365" r:id="rId15"/>
    <p:sldId id="34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1390D3-6736-E248-B1EC-15F3573F0487}" v="291" dt="2024-03-19T16:08:52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9"/>
    <p:restoredTop sz="94672"/>
  </p:normalViewPr>
  <p:slideViewPr>
    <p:cSldViewPr snapToGrid="0">
      <p:cViewPr>
        <p:scale>
          <a:sx n="129" d="100"/>
          <a:sy n="129" d="100"/>
        </p:scale>
        <p:origin x="4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53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71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20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3/19/2024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easy_parallelization_htc_primer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5873" y="4467463"/>
            <a:ext cx="11140253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Primer: Incredibly Easy Parallelization with High Throughput Computing</a:t>
            </a:r>
            <a:endParaRPr lang="en-US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9B1D0EB1-2989-0AB7-F533-C1FD4097EAC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47191" y="2084595"/>
            <a:ext cx="5893365" cy="35907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136525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3 Example: GNU Parallel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EE32A4-8A36-A8D5-6056-4EF4F8906E74}"/>
              </a:ext>
            </a:extLst>
          </p:cNvPr>
          <p:cNvCxnSpPr>
            <a:cxnSpLocks/>
          </p:cNvCxnSpPr>
          <p:nvPr/>
        </p:nvCxnSpPr>
        <p:spPr>
          <a:xfrm flipH="1">
            <a:off x="2584174" y="4607070"/>
            <a:ext cx="1499353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A8C214E-5636-A2F4-CE5C-EA3878C0EA14}"/>
              </a:ext>
            </a:extLst>
          </p:cNvPr>
          <p:cNvSpPr txBox="1"/>
          <p:nvPr/>
        </p:nvSpPr>
        <p:spPr>
          <a:xfrm>
            <a:off x="4115799" y="4104291"/>
            <a:ext cx="2159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Load the ‘</a:t>
            </a:r>
            <a:r>
              <a:rPr lang="en-US" dirty="0" err="1">
                <a:solidFill>
                  <a:srgbClr val="FF0000"/>
                </a:solidFill>
              </a:rPr>
              <a:t>gnu_parallel</a:t>
            </a:r>
            <a:r>
              <a:rPr lang="en-US" dirty="0">
                <a:solidFill>
                  <a:srgbClr val="FF0000"/>
                </a:solidFill>
              </a:rPr>
              <a:t>’ module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5937F8-9831-51F4-74C9-C9945B50BBDB}"/>
              </a:ext>
            </a:extLst>
          </p:cNvPr>
          <p:cNvSpPr/>
          <p:nvPr/>
        </p:nvSpPr>
        <p:spPr>
          <a:xfrm>
            <a:off x="2683567" y="5205268"/>
            <a:ext cx="3169856" cy="42738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A7DAF8-CE89-82F0-3A8E-8476BD4ADD6E}"/>
              </a:ext>
            </a:extLst>
          </p:cNvPr>
          <p:cNvCxnSpPr>
            <a:cxnSpLocks/>
          </p:cNvCxnSpPr>
          <p:nvPr/>
        </p:nvCxnSpPr>
        <p:spPr>
          <a:xfrm flipV="1">
            <a:off x="5923722" y="5281201"/>
            <a:ext cx="1033670" cy="137758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503214" y="16527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cars_mpg_g</a:t>
            </a:r>
            <a:r>
              <a:rPr lang="en-US" i="1" dirty="0" err="1">
                <a:latin typeface="-apple-system"/>
              </a:rPr>
              <a:t>nuparallel</a:t>
            </a:r>
            <a:r>
              <a:rPr lang="en-US" i="1" u="none" strike="noStrike" dirty="0" err="1">
                <a:effectLst/>
                <a:latin typeface="-apple-system"/>
              </a:rPr>
              <a:t>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7115879" y="3656244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commands</a:t>
            </a:r>
            <a:r>
              <a:rPr lang="en-US" i="1" u="none" strike="noStrike" dirty="0" err="1">
                <a:effectLst/>
                <a:latin typeface="-apple-system"/>
              </a:rPr>
              <a:t>_</a:t>
            </a:r>
            <a:r>
              <a:rPr lang="en-US" i="1" dirty="0" err="1">
                <a:latin typeface="-apple-system"/>
              </a:rPr>
              <a:t>gnuparallel</a:t>
            </a:r>
            <a:r>
              <a:rPr lang="en-US" i="1" u="none" strike="noStrike" dirty="0" err="1">
                <a:effectLst/>
                <a:latin typeface="-apple-system"/>
              </a:rPr>
              <a:t>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pic>
        <p:nvPicPr>
          <p:cNvPr id="9" name="Picture 8" descr="A close up of a text&#10;&#10;Description automatically generated">
            <a:extLst>
              <a:ext uri="{FF2B5EF4-FFF2-40B4-BE49-F238E27FC236}">
                <a16:creationId xmlns:a16="http://schemas.microsoft.com/office/drawing/2014/main" id="{DEAA3225-015F-F362-5579-20BD181F49E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15879" y="4355809"/>
            <a:ext cx="2873865" cy="1343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AAA44D-401B-F563-8A88-2FD36D51C0AE}"/>
              </a:ext>
            </a:extLst>
          </p:cNvPr>
          <p:cNvSpPr txBox="1"/>
          <p:nvPr/>
        </p:nvSpPr>
        <p:spPr>
          <a:xfrm>
            <a:off x="7076122" y="1820785"/>
            <a:ext cx="4014581" cy="5847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cars_mpg_gnuparallel.sh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913BAC-4688-A683-03D0-351FCBD326AA}"/>
              </a:ext>
            </a:extLst>
          </p:cNvPr>
          <p:cNvSpPr txBox="1"/>
          <p:nvPr/>
        </p:nvSpPr>
        <p:spPr>
          <a:xfrm>
            <a:off x="6957392" y="1417803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621B52-015C-576D-F78E-0C77D0529CF9}"/>
              </a:ext>
            </a:extLst>
          </p:cNvPr>
          <p:cNvCxnSpPr>
            <a:cxnSpLocks/>
          </p:cNvCxnSpPr>
          <p:nvPr/>
        </p:nvCxnSpPr>
        <p:spPr>
          <a:xfrm flipH="1">
            <a:off x="2259496" y="3201756"/>
            <a:ext cx="1070113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FB7388F-F3C6-00AA-5F55-48BE8FD8D4FA}"/>
              </a:ext>
            </a:extLst>
          </p:cNvPr>
          <p:cNvSpPr txBox="1"/>
          <p:nvPr/>
        </p:nvSpPr>
        <p:spPr>
          <a:xfrm>
            <a:off x="3329609" y="2953103"/>
            <a:ext cx="233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Request resources for all members</a:t>
            </a:r>
          </a:p>
        </p:txBody>
      </p:sp>
    </p:spTree>
    <p:extLst>
      <p:ext uri="{BB962C8B-B14F-4D97-AF65-F5344CB8AC3E}">
        <p14:creationId xmlns:p14="http://schemas.microsoft.com/office/powerpoint/2010/main" val="1458112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 Community HTC Resource beyond Alpine: Open Science Grid (OSG)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0EC69-7409-82C4-973C-D8F7E9DC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904" y="1794114"/>
            <a:ext cx="5782383" cy="4163129"/>
          </a:xfrm>
        </p:spPr>
        <p:txBody>
          <a:bodyPr>
            <a:normAutofit/>
          </a:bodyPr>
          <a:lstStyle/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2" descr="Image result for open science grid">
            <a:extLst>
              <a:ext uri="{FF2B5EF4-FFF2-40B4-BE49-F238E27FC236}">
                <a16:creationId xmlns:a16="http://schemas.microsoft.com/office/drawing/2014/main" id="{1762BA3E-35C6-3C6C-3E2F-0120258680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740" y="1896168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A47208-2950-FFF3-4BA5-3CCDCE9F068F}"/>
              </a:ext>
            </a:extLst>
          </p:cNvPr>
          <p:cNvSpPr txBox="1"/>
          <p:nvPr/>
        </p:nvSpPr>
        <p:spPr>
          <a:xfrm>
            <a:off x="7683968" y="5141269"/>
            <a:ext cx="4113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Source: 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</p:spTree>
    <p:extLst>
      <p:ext uri="{BB962C8B-B14F-4D97-AF65-F5344CB8AC3E}">
        <p14:creationId xmlns:p14="http://schemas.microsoft.com/office/powerpoint/2010/main" val="211959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dirty="0">
                <a:cs typeface="Arial"/>
              </a:rPr>
              <a:t>Incredibly Easy Parallelization with High Throughput Computing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March 19,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86650" y="1943748"/>
            <a:ext cx="3213999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https://github.com/ResearchComputing/easy_parallelization_htc_primer</a:t>
            </a:r>
            <a:r>
              <a:rPr lang="en-US" sz="1800" b="1" dirty="0">
                <a:latin typeface="Century Gothic"/>
              </a:rPr>
              <a:t> </a:t>
            </a:r>
            <a:endParaRPr lang="en-US" sz="1800" dirty="0">
              <a:latin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Introduction to high throughput computing (HTC)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1: Job Arrays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2: Load Balancer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HTC method 3: </a:t>
            </a:r>
            <a:r>
              <a:rPr lang="en-US" sz="3200" dirty="0" err="1">
                <a:latin typeface="Century Gothic"/>
              </a:rPr>
              <a:t>gnu_parallel</a:t>
            </a:r>
            <a:endParaRPr lang="en-US" sz="3200" dirty="0">
              <a:latin typeface="Century Gothic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Open Science Grid</a:t>
            </a: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High Throughput Computing (HTC)?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72" y="1840769"/>
            <a:ext cx="3804679" cy="51480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Internal 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10" name="Picture 9" descr="A computer with arrows pointing to the screen&#10;&#10;Description automatically generated with medium confidence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186" y="2551005"/>
            <a:ext cx="4231933" cy="175598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6708260" y="185070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External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A computer network diagram with arrows&#10;&#10;Description automatically generated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42" y="2767718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29772" y="4532244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6708260" y="4532244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A37BA3-4924-90B2-3CAE-4DD671E94AA2}"/>
              </a:ext>
            </a:extLst>
          </p:cNvPr>
          <p:cNvSpPr txBox="1"/>
          <p:nvPr/>
        </p:nvSpPr>
        <p:spPr>
          <a:xfrm>
            <a:off x="7295322" y="5511022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This is HTC!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1090B0-A619-5294-8F6A-20150B965939}"/>
              </a:ext>
            </a:extLst>
          </p:cNvPr>
          <p:cNvCxnSpPr>
            <a:cxnSpLocks/>
          </p:cNvCxnSpPr>
          <p:nvPr/>
        </p:nvCxnSpPr>
        <p:spPr>
          <a:xfrm flipV="1">
            <a:off x="8919973" y="5282422"/>
            <a:ext cx="0" cy="40146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5914392-4247-84EB-2C8B-F2A3C4214017}"/>
              </a:ext>
            </a:extLst>
          </p:cNvPr>
          <p:cNvCxnSpPr/>
          <p:nvPr/>
        </p:nvCxnSpPr>
        <p:spPr>
          <a:xfrm>
            <a:off x="5605670" y="1543915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1" y="122360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Three HTC methods for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76C937C-0C08-453F-E3A3-8F909BEE9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816562"/>
              </p:ext>
            </p:extLst>
          </p:nvPr>
        </p:nvGraphicFramePr>
        <p:xfrm>
          <a:off x="1349895" y="1251065"/>
          <a:ext cx="8738321" cy="43558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2306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252005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252005">
                  <a:extLst>
                    <a:ext uri="{9D8B030D-6E8A-4147-A177-3AD203B41FA5}">
                      <a16:colId xmlns:a16="http://schemas.microsoft.com/office/drawing/2014/main" val="732226556"/>
                    </a:ext>
                  </a:extLst>
                </a:gridCol>
                <a:gridCol w="2252005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Job Arrays</a:t>
                      </a:r>
                      <a:endParaRPr lang="en-US" sz="2000" b="1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Load Balancer</a:t>
                      </a:r>
                      <a:endParaRPr lang="en-US" sz="2000" b="1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GNU Parallel</a:t>
                      </a:r>
                      <a:endParaRPr lang="en-US" sz="2000" b="1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&gt; 10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62519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Where can I use?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Alpine or your laptop/desktop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1000 (per array)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cores per job?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None; works well on one or multiple nodes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cores per task?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Does it reserve a controller core?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91327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with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out;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8483" marT="848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BF1EECB-7D36-5EFA-818B-B66412D0B0C1}"/>
              </a:ext>
            </a:extLst>
          </p:cNvPr>
          <p:cNvSpPr txBox="1"/>
          <p:nvPr/>
        </p:nvSpPr>
        <p:spPr>
          <a:xfrm>
            <a:off x="7941647" y="5791244"/>
            <a:ext cx="3412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Now let’s try some examples….</a:t>
            </a:r>
          </a:p>
        </p:txBody>
      </p:sp>
    </p:spTree>
    <p:extLst>
      <p:ext uri="{BB962C8B-B14F-4D97-AF65-F5344CB8AC3E}">
        <p14:creationId xmlns:p14="http://schemas.microsoft.com/office/powerpoint/2010/main" val="1240031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>
                <a:latin typeface="Century Gothic" panose="020B0502020202020204" pitchFamily="34" charset="0"/>
              </a:rPr>
              <a:t>…or login to CURC via your browser:  </a:t>
            </a:r>
            <a:endParaRPr lang="en-US" sz="320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</a:t>
              </a:r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/>
              <a:t>Additional information:</a:t>
            </a:r>
          </a:p>
          <a:p>
            <a:r>
              <a:rPr lang="en-US" sz="1200" i="1">
                <a:hlinkClick r:id="rId4"/>
              </a:rPr>
              <a:t>https://curc.readthedocs.io/en/latest/access/logging-in.html</a:t>
            </a:r>
            <a:r>
              <a:rPr lang="en-US" sz="1200" i="1"/>
              <a:t> </a:t>
            </a:r>
          </a:p>
          <a:p>
            <a:r>
              <a:rPr lang="en-US" sz="1200" i="1">
                <a:hlinkClick r:id="rId5"/>
              </a:rPr>
              <a:t>https://curc.readthedocs.io/en/latest/gateways/OnDemand.html</a:t>
            </a:r>
            <a:endParaRPr lang="en-US" sz="1200" i="1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Download the example files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2D865E-D3DA-D9BA-7CBE-331337EAE2DD}"/>
              </a:ext>
            </a:extLst>
          </p:cNvPr>
          <p:cNvSpPr txBox="1"/>
          <p:nvPr/>
        </p:nvSpPr>
        <p:spPr>
          <a:xfrm>
            <a:off x="152141" y="1533293"/>
            <a:ext cx="11887718" cy="42473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]$ cd /scratch/alpine/$USER</a:t>
            </a:r>
          </a:p>
          <a:p>
            <a:r>
              <a:rPr lang="en-US" dirty="0">
                <a:latin typeface="Monaco" pitchFamily="2" charset="77"/>
              </a:rPr>
              <a:t>]$ git clone </a:t>
            </a:r>
            <a:r>
              <a:rPr lang="en-US" dirty="0">
                <a:latin typeface="Monaco" pitchFamily="2" charset="77"/>
                <a:hlinkClick r:id="rId3"/>
              </a:rPr>
              <a:t>https://github.com/ResearchComputing/easy_parallelization_htc_primer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]$ cd </a:t>
            </a:r>
            <a:r>
              <a:rPr lang="en-US" dirty="0" err="1">
                <a:latin typeface="Monaco" pitchFamily="2" charset="77"/>
              </a:rPr>
              <a:t>easy_parallelization_htc_primer</a:t>
            </a:r>
            <a:r>
              <a:rPr lang="en-US" dirty="0">
                <a:latin typeface="Monaco" pitchFamily="2" charset="77"/>
              </a:rPr>
              <a:t>/examples</a:t>
            </a:r>
          </a:p>
          <a:p>
            <a:r>
              <a:rPr lang="en-US" dirty="0">
                <a:latin typeface="Monaco" pitchFamily="2" charset="77"/>
              </a:rPr>
              <a:t>]$ ls</a:t>
            </a:r>
          </a:p>
          <a:p>
            <a:r>
              <a:rPr lang="en-US" dirty="0" err="1">
                <a:latin typeface="Monaco" pitchFamily="2" charset="77"/>
              </a:rPr>
              <a:t>cars_mpg_array.sh</a:t>
            </a:r>
            <a:r>
              <a:rPr lang="en-US" dirty="0">
                <a:latin typeface="Monaco" pitchFamily="2" charset="77"/>
              </a:rPr>
              <a:t>        </a:t>
            </a:r>
            <a:r>
              <a:rPr lang="en-US" dirty="0" err="1">
                <a:latin typeface="Monaco" pitchFamily="2" charset="77"/>
              </a:rPr>
              <a:t>cars_mpg_input_args_array.txt</a:t>
            </a:r>
            <a:r>
              <a:rPr lang="en-US" dirty="0">
                <a:latin typeface="Monaco" pitchFamily="2" charset="77"/>
              </a:rPr>
              <a:t>            </a:t>
            </a:r>
            <a:r>
              <a:rPr lang="en-US" dirty="0" err="1">
                <a:latin typeface="Monaco" pitchFamily="2" charset="77"/>
              </a:rPr>
              <a:t>cars_mpg_input_commands_lb.txt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cars_mpg.py</a:t>
            </a:r>
            <a:endParaRPr lang="en-US" dirty="0">
              <a:latin typeface="Monaco" pitchFamily="2" charset="77"/>
            </a:endParaRPr>
          </a:p>
          <a:p>
            <a:r>
              <a:rPr lang="en-US" dirty="0" err="1">
                <a:latin typeface="Monaco" pitchFamily="2" charset="77"/>
              </a:rPr>
              <a:t>cars_mpg_gnuparallel.sh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cars_mpg_input_commands_gnuparallel.txt</a:t>
            </a:r>
            <a:r>
              <a:rPr lang="en-US" dirty="0">
                <a:latin typeface="Monaco" pitchFamily="2" charset="77"/>
              </a:rPr>
              <a:t>  </a:t>
            </a:r>
            <a:r>
              <a:rPr lang="en-US" dirty="0" err="1">
                <a:latin typeface="Monaco" pitchFamily="2" charset="77"/>
              </a:rPr>
              <a:t>cars_mpg_lb.sh</a:t>
            </a:r>
            <a:endParaRPr lang="en-US" dirty="0">
              <a:latin typeface="Monaco" pitchFamily="2" charset="77"/>
            </a:endParaRP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]$ cat </a:t>
            </a:r>
            <a:r>
              <a:rPr lang="en-US" dirty="0" err="1">
                <a:latin typeface="Monaco" pitchFamily="2" charset="77"/>
              </a:rPr>
              <a:t>cars_mpg.py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import sys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car=</a:t>
            </a:r>
            <a:r>
              <a:rPr lang="en-US" dirty="0" err="1">
                <a:latin typeface="Monaco" pitchFamily="2" charset="77"/>
              </a:rPr>
              <a:t>sys.argv</a:t>
            </a:r>
            <a:r>
              <a:rPr lang="en-US" dirty="0">
                <a:latin typeface="Monaco" pitchFamily="2" charset="77"/>
              </a:rPr>
              <a:t>[1]</a:t>
            </a:r>
          </a:p>
          <a:p>
            <a:r>
              <a:rPr lang="en-US" dirty="0">
                <a:latin typeface="Monaco" pitchFamily="2" charset="77"/>
              </a:rPr>
              <a:t>mpg=</a:t>
            </a:r>
            <a:r>
              <a:rPr lang="en-US" dirty="0" err="1">
                <a:latin typeface="Monaco" pitchFamily="2" charset="77"/>
              </a:rPr>
              <a:t>sys.argv</a:t>
            </a:r>
            <a:r>
              <a:rPr lang="en-US" dirty="0">
                <a:latin typeface="Monaco" pitchFamily="2" charset="77"/>
              </a:rPr>
              <a:t>[2]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print("The " + car + " gets " + mpg + " mpg.")</a:t>
            </a:r>
          </a:p>
        </p:txBody>
      </p:sp>
    </p:spTree>
    <p:extLst>
      <p:ext uri="{BB962C8B-B14F-4D97-AF65-F5344CB8AC3E}">
        <p14:creationId xmlns:p14="http://schemas.microsoft.com/office/powerpoint/2010/main" val="796507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317377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1 Example: Job Arrays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6453193-E7EA-0680-042D-C7B778ADA0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8876"/>
          <a:stretch/>
        </p:blipFill>
        <p:spPr>
          <a:xfrm>
            <a:off x="556590" y="2225702"/>
            <a:ext cx="7807371" cy="361121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EE32A4-8A36-A8D5-6056-4EF4F8906E74}"/>
              </a:ext>
            </a:extLst>
          </p:cNvPr>
          <p:cNvCxnSpPr>
            <a:cxnSpLocks/>
          </p:cNvCxnSpPr>
          <p:nvPr/>
        </p:nvCxnSpPr>
        <p:spPr>
          <a:xfrm flipH="1">
            <a:off x="2524540" y="4267782"/>
            <a:ext cx="1935735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A8C214E-5636-A2F4-CE5C-EA3878C0EA14}"/>
              </a:ext>
            </a:extLst>
          </p:cNvPr>
          <p:cNvSpPr txBox="1"/>
          <p:nvPr/>
        </p:nvSpPr>
        <p:spPr>
          <a:xfrm>
            <a:off x="4460275" y="4083116"/>
            <a:ext cx="277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flag makes the array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5937F8-9831-51F4-74C9-C9945B50BBDB}"/>
              </a:ext>
            </a:extLst>
          </p:cNvPr>
          <p:cNvSpPr/>
          <p:nvPr/>
        </p:nvSpPr>
        <p:spPr>
          <a:xfrm>
            <a:off x="5178287" y="5323398"/>
            <a:ext cx="2594113" cy="42738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A7DAF8-CE89-82F0-3A8E-8476BD4ADD6E}"/>
              </a:ext>
            </a:extLst>
          </p:cNvPr>
          <p:cNvCxnSpPr>
            <a:cxnSpLocks/>
          </p:cNvCxnSpPr>
          <p:nvPr/>
        </p:nvCxnSpPr>
        <p:spPr>
          <a:xfrm flipV="1">
            <a:off x="7871792" y="5174137"/>
            <a:ext cx="1337641" cy="362952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4804D51E-73F8-2003-2F9A-99AEF61A1C5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308825" y="4511356"/>
            <a:ext cx="2124532" cy="13255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443579" y="1830279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cars_mpg_array.sh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9186869" y="3865025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cars_mpg_args_array.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01C231-EAC7-3FF0-11EA-425F1F9490B2}"/>
              </a:ext>
            </a:extLst>
          </p:cNvPr>
          <p:cNvSpPr txBox="1"/>
          <p:nvPr/>
        </p:nvSpPr>
        <p:spPr>
          <a:xfrm>
            <a:off x="8610600" y="1706271"/>
            <a:ext cx="3446394" cy="5847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cars_mpg_array.sh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5AFA3B-8790-8809-3D5B-9C68D161C0BC}"/>
              </a:ext>
            </a:extLst>
          </p:cNvPr>
          <p:cNvSpPr txBox="1"/>
          <p:nvPr/>
        </p:nvSpPr>
        <p:spPr>
          <a:xfrm>
            <a:off x="8540612" y="1380323"/>
            <a:ext cx="224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714D720-CBDA-FB52-51CA-3398DC22F1CA}"/>
              </a:ext>
            </a:extLst>
          </p:cNvPr>
          <p:cNvCxnSpPr>
            <a:cxnSpLocks/>
          </p:cNvCxnSpPr>
          <p:nvPr/>
        </p:nvCxnSpPr>
        <p:spPr>
          <a:xfrm flipH="1">
            <a:off x="2358888" y="3565416"/>
            <a:ext cx="1935735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DA38862-FC2E-BBEE-0F9C-BE6A5E9B4CFA}"/>
              </a:ext>
            </a:extLst>
          </p:cNvPr>
          <p:cNvSpPr txBox="1"/>
          <p:nvPr/>
        </p:nvSpPr>
        <p:spPr>
          <a:xfrm>
            <a:off x="4324602" y="3405218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request resources for 1 member</a:t>
            </a:r>
          </a:p>
        </p:txBody>
      </p:sp>
    </p:spTree>
    <p:extLst>
      <p:ext uri="{BB962C8B-B14F-4D97-AF65-F5344CB8AC3E}">
        <p14:creationId xmlns:p14="http://schemas.microsoft.com/office/powerpoint/2010/main" val="2646501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525410-BA86-F071-BD2D-E7239CC4E5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3035" y="2043882"/>
            <a:ext cx="5290930" cy="36555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19" y="136525"/>
            <a:ext cx="1145276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Method 2 Example: Load Balancer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EE32A4-8A36-A8D5-6056-4EF4F8906E74}"/>
              </a:ext>
            </a:extLst>
          </p:cNvPr>
          <p:cNvCxnSpPr>
            <a:cxnSpLocks/>
          </p:cNvCxnSpPr>
          <p:nvPr/>
        </p:nvCxnSpPr>
        <p:spPr>
          <a:xfrm flipH="1">
            <a:off x="2584174" y="4607070"/>
            <a:ext cx="1499353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A8C214E-5636-A2F4-CE5C-EA3878C0EA14}"/>
              </a:ext>
            </a:extLst>
          </p:cNvPr>
          <p:cNvSpPr txBox="1"/>
          <p:nvPr/>
        </p:nvSpPr>
        <p:spPr>
          <a:xfrm>
            <a:off x="4115799" y="4104291"/>
            <a:ext cx="2159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Load the ‘</a:t>
            </a:r>
            <a:r>
              <a:rPr lang="en-US" dirty="0" err="1">
                <a:solidFill>
                  <a:srgbClr val="FF0000"/>
                </a:solidFill>
              </a:rPr>
              <a:t>loadbalance</a:t>
            </a:r>
            <a:r>
              <a:rPr lang="en-US" dirty="0">
                <a:solidFill>
                  <a:srgbClr val="FF0000"/>
                </a:solidFill>
              </a:rPr>
              <a:t>’ module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5937F8-9831-51F4-74C9-C9945B50BBDB}"/>
              </a:ext>
            </a:extLst>
          </p:cNvPr>
          <p:cNvSpPr/>
          <p:nvPr/>
        </p:nvSpPr>
        <p:spPr>
          <a:xfrm>
            <a:off x="1367458" y="5189821"/>
            <a:ext cx="2594113" cy="42738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A7DAF8-CE89-82F0-3A8E-8476BD4ADD6E}"/>
              </a:ext>
            </a:extLst>
          </p:cNvPr>
          <p:cNvCxnSpPr>
            <a:cxnSpLocks/>
          </p:cNvCxnSpPr>
          <p:nvPr/>
        </p:nvCxnSpPr>
        <p:spPr>
          <a:xfrm flipV="1">
            <a:off x="4083527" y="5281201"/>
            <a:ext cx="2873865" cy="158275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DCCC1D-06B0-61FD-3467-2CF8E34609C7}"/>
              </a:ext>
            </a:extLst>
          </p:cNvPr>
          <p:cNvSpPr txBox="1"/>
          <p:nvPr/>
        </p:nvSpPr>
        <p:spPr>
          <a:xfrm>
            <a:off x="503214" y="16527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lb</a:t>
            </a:r>
            <a:r>
              <a:rPr lang="en-US" i="1" u="none" strike="noStrike" dirty="0" err="1">
                <a:effectLst/>
                <a:latin typeface="-apple-system"/>
              </a:rPr>
              <a:t>.sh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  <a:r>
              <a:rPr lang="en-US" i="0" u="none" strike="noStrike" dirty="0">
                <a:effectLst/>
                <a:latin typeface="-apple-system"/>
              </a:rPr>
              <a:t>(job script)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E7BC2-BF17-C319-3571-E1A9E04FBD92}"/>
              </a:ext>
            </a:extLst>
          </p:cNvPr>
          <p:cNvSpPr txBox="1"/>
          <p:nvPr/>
        </p:nvSpPr>
        <p:spPr>
          <a:xfrm>
            <a:off x="7115879" y="3656244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u="none" strike="noStrike" dirty="0" err="1">
                <a:effectLst/>
                <a:latin typeface="-apple-system"/>
              </a:rPr>
              <a:t>cars_mpg_</a:t>
            </a:r>
            <a:r>
              <a:rPr lang="en-US" i="1" dirty="0" err="1">
                <a:latin typeface="-apple-system"/>
              </a:rPr>
              <a:t>commands</a:t>
            </a:r>
            <a:r>
              <a:rPr lang="en-US" i="1" u="none" strike="noStrike" dirty="0" err="1">
                <a:effectLst/>
                <a:latin typeface="-apple-system"/>
              </a:rPr>
              <a:t>_lb.</a:t>
            </a:r>
            <a:r>
              <a:rPr lang="en-US" i="1" dirty="0" err="1">
                <a:latin typeface="-apple-system"/>
              </a:rPr>
              <a:t>txt</a:t>
            </a:r>
            <a:r>
              <a:rPr lang="en-US" i="1" u="none" strike="noStrike" dirty="0">
                <a:effectLst/>
                <a:latin typeface="-apple-system"/>
              </a:rPr>
              <a:t> </a:t>
            </a:r>
          </a:p>
          <a:p>
            <a:pPr algn="l" fontAlgn="t"/>
            <a:r>
              <a:rPr lang="en-US" i="0" u="none" strike="noStrike" dirty="0">
                <a:effectLst/>
                <a:latin typeface="-apple-system"/>
              </a:rPr>
              <a:t>(arguments)</a:t>
            </a:r>
          </a:p>
        </p:txBody>
      </p:sp>
      <p:pic>
        <p:nvPicPr>
          <p:cNvPr id="9" name="Picture 8" descr="A close up of a text&#10;&#10;Description automatically generated">
            <a:extLst>
              <a:ext uri="{FF2B5EF4-FFF2-40B4-BE49-F238E27FC236}">
                <a16:creationId xmlns:a16="http://schemas.microsoft.com/office/drawing/2014/main" id="{DEAA3225-015F-F362-5579-20BD181F49E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15879" y="4355809"/>
            <a:ext cx="2873865" cy="1343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AAA44D-401B-F563-8A88-2FD36D51C0AE}"/>
              </a:ext>
            </a:extLst>
          </p:cNvPr>
          <p:cNvSpPr txBox="1"/>
          <p:nvPr/>
        </p:nvSpPr>
        <p:spPr>
          <a:xfrm>
            <a:off x="6361871" y="1706271"/>
            <a:ext cx="5695123" cy="33855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]$ </a:t>
            </a:r>
            <a:r>
              <a:rPr lang="en-US" sz="1600" dirty="0" err="1">
                <a:latin typeface="Monaco" pitchFamily="2" charset="77"/>
              </a:rPr>
              <a:t>sbatch</a:t>
            </a:r>
            <a:r>
              <a:rPr lang="en-US" sz="1600" dirty="0">
                <a:latin typeface="Monaco" pitchFamily="2" charset="77"/>
              </a:rPr>
              <a:t> –reservation=</a:t>
            </a:r>
            <a:r>
              <a:rPr lang="en-US" sz="1600" dirty="0" err="1">
                <a:latin typeface="Monaco" pitchFamily="2" charset="77"/>
              </a:rPr>
              <a:t>htc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cars_mpg_lb.sh</a:t>
            </a:r>
            <a:r>
              <a:rPr lang="en-US" sz="1600" dirty="0">
                <a:latin typeface="Monaco" pitchFamily="2" charset="77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913BAC-4688-A683-03D0-351FCBD326AA}"/>
              </a:ext>
            </a:extLst>
          </p:cNvPr>
          <p:cNvSpPr txBox="1"/>
          <p:nvPr/>
        </p:nvSpPr>
        <p:spPr>
          <a:xfrm>
            <a:off x="6361871" y="137931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t"/>
            <a:r>
              <a:rPr lang="en-US" i="1" dirty="0">
                <a:solidFill>
                  <a:schemeClr val="accent1"/>
                </a:solidFill>
                <a:latin typeface="-apple-system"/>
              </a:rPr>
              <a:t>To run this example :</a:t>
            </a:r>
            <a:endParaRPr lang="en-US" i="0" u="none" strike="noStrike" dirty="0">
              <a:solidFill>
                <a:schemeClr val="accent1"/>
              </a:solidFill>
              <a:effectLst/>
              <a:latin typeface="-apple-system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5771355-4052-6EEC-E446-C919F65B1440}"/>
              </a:ext>
            </a:extLst>
          </p:cNvPr>
          <p:cNvCxnSpPr>
            <a:cxnSpLocks/>
          </p:cNvCxnSpPr>
          <p:nvPr/>
        </p:nvCxnSpPr>
        <p:spPr>
          <a:xfrm flipH="1">
            <a:off x="2259496" y="3201756"/>
            <a:ext cx="1070113" cy="0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CBDDD75-A56A-B269-6BBC-B439353FFA5A}"/>
              </a:ext>
            </a:extLst>
          </p:cNvPr>
          <p:cNvSpPr txBox="1"/>
          <p:nvPr/>
        </p:nvSpPr>
        <p:spPr>
          <a:xfrm>
            <a:off x="3329609" y="2953103"/>
            <a:ext cx="233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Request resources for all members</a:t>
            </a:r>
          </a:p>
        </p:txBody>
      </p:sp>
    </p:spTree>
    <p:extLst>
      <p:ext uri="{BB962C8B-B14F-4D97-AF65-F5344CB8AC3E}">
        <p14:creationId xmlns:p14="http://schemas.microsoft.com/office/powerpoint/2010/main" val="3459621741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elements/1.1/"/>
    <ds:schemaRef ds:uri="http://schemas.microsoft.com/office/infopath/2007/PartnerControls"/>
    <ds:schemaRef ds:uri="a1519f9a-9d6a-41c1-afc9-552e4069f82f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92c16b9d-8c83-445e-a4f4-1fe3d2f43f13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8244</TotalTime>
  <Words>949</Words>
  <Application>Microsoft Macintosh PowerPoint</Application>
  <PresentationFormat>Widescreen</PresentationFormat>
  <Paragraphs>158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Century Gothic</vt:lpstr>
      <vt:lpstr>Monaco</vt:lpstr>
      <vt:lpstr>CUB Content </vt:lpstr>
      <vt:lpstr>RC Primer: Incredibly Easy Parallelization with High Throughput Computing</vt:lpstr>
      <vt:lpstr>Incredibly Easy Parallelization with High Throughput Computing</vt:lpstr>
      <vt:lpstr>Learning Objectives and Outline</vt:lpstr>
      <vt:lpstr>What is High Throughput Computing (HTC)?</vt:lpstr>
      <vt:lpstr>Three HTC methods for Alpine</vt:lpstr>
      <vt:lpstr>Logging into CU Research Computing</vt:lpstr>
      <vt:lpstr>Download the example files</vt:lpstr>
      <vt:lpstr>Method 1 Example: Job Arrays</vt:lpstr>
      <vt:lpstr>Method 2 Example: Load Balancer</vt:lpstr>
      <vt:lpstr>Method 3 Example: GNU Parallel</vt:lpstr>
      <vt:lpstr>A Community HTC Resource beyond Alpine: Open Science Grid (OSG)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2</cp:revision>
  <dcterms:created xsi:type="dcterms:W3CDTF">2023-01-13T17:07:22Z</dcterms:created>
  <dcterms:modified xsi:type="dcterms:W3CDTF">2024-03-19T16:10:25Z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